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Halant" panose="020B0604020202020204" charset="0"/>
      <p:regular r:id="rId11"/>
      <p:bold r:id="rId12"/>
    </p:embeddedFont>
    <p:embeddedFont>
      <p:font typeface="Halant Medium" panose="020B0604020202020204" charset="0"/>
      <p:regular r:id="rId13"/>
      <p:bold r:id="rId14"/>
    </p:embeddedFont>
    <p:embeddedFont>
      <p:font typeface="Playfair Display Medium" panose="020B0604020202020204" charset="0"/>
      <p:regular r:id="rId15"/>
      <p:bold r:id="rId16"/>
      <p:italic r:id="rId17"/>
      <p:boldItalic r:id="rId18"/>
    </p:embeddedFont>
    <p:embeddedFont>
      <p:font typeface="Work Sans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62">
          <p15:clr>
            <a:srgbClr val="A4A3A4"/>
          </p15:clr>
        </p15:guide>
        <p15:guide id="4" pos="5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7D01E6-9B82-45A4-9E99-AB23A0F98577}">
  <a:tblStyle styleId="{377D01E6-9B82-45A4-9E99-AB23A0F985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88" y="120"/>
      </p:cViewPr>
      <p:guideLst>
        <p:guide orient="horz" pos="1620"/>
        <p:guide pos="2880"/>
        <p:guide pos="262"/>
        <p:guide pos="54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3d80910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3d80910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77273936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177273936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772739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772739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177273936f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177273936f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177273936f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177273936f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177273936f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177273936f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177273936f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177273936f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177273936f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177273936f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Cover">
  <p:cSld name="CUSTOM_2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338326" y="3947025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l="16367" r="22698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002">
            <a:off x="3886200" y="3126225"/>
            <a:ext cx="1371601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ver">
  <p:cSld name="CUSTOM_2_1_2_1_1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l="27898" r="12856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4">
            <a:alphaModFix/>
          </a:blip>
          <a:srcRect l="1085" t="13326" r="1095" b="13326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0000">
            <a:off x="3886167" y="3031175"/>
            <a:ext cx="1371684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Agenda">
  <p:cSld name="CUSTOM_2_1_3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4572000" y="0"/>
            <a:ext cx="4572000" cy="516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916443" y="1234450"/>
            <a:ext cx="38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 sz="1400"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338326" y="1216152"/>
            <a:ext cx="4114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Today’s </a:t>
            </a:r>
            <a:b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</a:br>
            <a:r>
              <a:rPr lang="en" sz="40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activity</a:t>
            </a:r>
            <a:endParaRPr sz="4000">
              <a:solidFill>
                <a:srgbClr val="FFFFFF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459975" y="1026419"/>
            <a:ext cx="1743000" cy="0"/>
          </a:xfrm>
          <a:prstGeom prst="straightConnector1">
            <a:avLst/>
          </a:prstGeom>
          <a:noFill/>
          <a:ln w="9525" cap="flat" cmpd="sng">
            <a:solidFill>
              <a:srgbClr val="EEEDF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Agenda">
  <p:cSld name="ONE_COLUMN_TEXT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38328" y="1234440"/>
            <a:ext cx="365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l="16421" t="2451" r="25054" b="1422"/>
          <a:stretch/>
        </p:blipFill>
        <p:spPr>
          <a:xfrm>
            <a:off x="4572000" y="0"/>
            <a:ext cx="4572001" cy="51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417650" y="426550"/>
            <a:ext cx="3279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30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10">
            <a:off x="7223186" y="3363592"/>
            <a:ext cx="1653857" cy="165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Agenda">
  <p:cSld name="TITLE_AND_TWO_COLUMNS_2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45720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4573050" y="136532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5720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57305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573050" y="30865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57200" y="13716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dk2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0646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2"/>
          </p:nvPr>
        </p:nvSpPr>
        <p:spPr>
          <a:xfrm>
            <a:off x="10646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3"/>
          </p:nvPr>
        </p:nvSpPr>
        <p:spPr>
          <a:xfrm>
            <a:off x="51804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4"/>
          </p:nvPr>
        </p:nvSpPr>
        <p:spPr>
          <a:xfrm>
            <a:off x="51804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44325" y="328800"/>
            <a:ext cx="45858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</a:t>
            </a:r>
            <a:endParaRPr sz="24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Break / Gradient">
  <p:cSld name="SECTION_HEADER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t="48000" b="48000"/>
          <a:stretch/>
        </p:blipFill>
        <p:spPr>
          <a:xfrm flipH="1">
            <a:off x="3" y="4709160"/>
            <a:ext cx="9143997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Break / Gradient">
  <p:cSld name="SECTION_HEADER_1_2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t="1155" b="91678"/>
          <a:stretch/>
        </p:blipFill>
        <p:spPr>
          <a:xfrm flipH="1">
            <a:off x="3" y="4706499"/>
            <a:ext cx="9143997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Break / Gradient">
  <p:cSld name="SECTION_HEADER_1_2_1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3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700" y="657696"/>
            <a:ext cx="254600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t="48000" b="48000"/>
          <a:stretch/>
        </p:blipFill>
        <p:spPr>
          <a:xfrm flipH="1">
            <a:off x="0" y="4709160"/>
            <a:ext cx="9144003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Break">
  <p:cSld name="SECTION_HEADER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17900" y="4706500"/>
            <a:ext cx="548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0" y="1732700"/>
            <a:ext cx="91611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030476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Break">
  <p:cSld name="TITLE_ONLY_4_1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986" y="157821"/>
            <a:ext cx="1828801" cy="583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Cover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56616" y="357530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0" y="4877700"/>
            <a:ext cx="913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72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reak">
  <p:cSld name="CUSTOM_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1991250"/>
            <a:ext cx="7143900" cy="14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346575" y="1590625"/>
            <a:ext cx="41055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 Content / White Box">
  <p:cSld name="TITLE_AND_BODY_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460050" y="1371600"/>
            <a:ext cx="6283500" cy="286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612450" y="1371600"/>
            <a:ext cx="6131100" cy="28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2"/>
          </p:nvPr>
        </p:nvSpPr>
        <p:spPr>
          <a:xfrm>
            <a:off x="338328" y="4504275"/>
            <a:ext cx="75984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Content / One Col Text">
  <p:cSld name="TITLE_AND_BODY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Content / Two Col w Images">
  <p:cSld name="TITLE_AND_TWO_COLUMNS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457200" y="3657600"/>
            <a:ext cx="41148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2"/>
          </p:nvPr>
        </p:nvSpPr>
        <p:spPr>
          <a:xfrm>
            <a:off x="4572000" y="3657600"/>
            <a:ext cx="41148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6"/>
          <p:cNvSpPr>
            <a:spLocks noGrp="1"/>
          </p:cNvSpPr>
          <p:nvPr>
            <p:ph type="pic" idx="3"/>
          </p:nvPr>
        </p:nvSpPr>
        <p:spPr>
          <a:xfrm>
            <a:off x="14859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6"/>
          <p:cNvSpPr>
            <a:spLocks noGrp="1"/>
          </p:cNvSpPr>
          <p:nvPr>
            <p:ph type="pic" idx="4"/>
          </p:nvPr>
        </p:nvSpPr>
        <p:spPr>
          <a:xfrm>
            <a:off x="5600700" y="1117350"/>
            <a:ext cx="2057400" cy="2057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2" name="Google Shape;172;p26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93">
          <p15:clr>
            <a:srgbClr val="FA7B17"/>
          </p15:clr>
        </p15:guide>
        <p15:guide id="2" pos="417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 Content / 3 Col w Images">
  <p:cSld name="TITLE_AND_TWO_COLUMNS_2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2"/>
          </p:nvPr>
        </p:nvSpPr>
        <p:spPr>
          <a:xfrm>
            <a:off x="3365226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3"/>
          </p:nvPr>
        </p:nvSpPr>
        <p:spPr>
          <a:xfrm>
            <a:off x="6400792" y="2803375"/>
            <a:ext cx="22860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4"/>
          </p:nvPr>
        </p:nvSpPr>
        <p:spPr>
          <a:xfrm>
            <a:off x="338328" y="2432681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5"/>
          </p:nvPr>
        </p:nvSpPr>
        <p:spPr>
          <a:xfrm>
            <a:off x="3365226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6"/>
          </p:nvPr>
        </p:nvSpPr>
        <p:spPr>
          <a:xfrm>
            <a:off x="6400802" y="2432681"/>
            <a:ext cx="2286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>
            <a:spLocks noGrp="1"/>
          </p:cNvSpPr>
          <p:nvPr>
            <p:ph type="pic" idx="8"/>
          </p:nvPr>
        </p:nvSpPr>
        <p:spPr>
          <a:xfrm>
            <a:off x="4572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>
            <a:spLocks noGrp="1"/>
          </p:cNvSpPr>
          <p:nvPr>
            <p:ph type="pic" idx="9"/>
          </p:nvPr>
        </p:nvSpPr>
        <p:spPr>
          <a:xfrm>
            <a:off x="34853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>
            <a:spLocks noGrp="1"/>
          </p:cNvSpPr>
          <p:nvPr>
            <p:ph type="pic" idx="13"/>
          </p:nvPr>
        </p:nvSpPr>
        <p:spPr>
          <a:xfrm>
            <a:off x="6510528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6" name="Google Shape;186;p27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3">
          <p15:clr>
            <a:srgbClr val="FA7B17"/>
          </p15:clr>
        </p15:guide>
        <p15:guide id="2" pos="4608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 Content / 4 Col w Image">
  <p:cSld name="TITLE_AND_TWO_COLUMNS_2_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>
            <a:spLocks noGrp="1"/>
          </p:cNvSpPr>
          <p:nvPr>
            <p:ph type="pic" idx="2"/>
          </p:nvPr>
        </p:nvSpPr>
        <p:spPr>
          <a:xfrm>
            <a:off x="46560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8"/>
          <p:cNvSpPr>
            <a:spLocks noGrp="1"/>
          </p:cNvSpPr>
          <p:nvPr>
            <p:ph type="pic" idx="3"/>
          </p:nvPr>
        </p:nvSpPr>
        <p:spPr>
          <a:xfrm>
            <a:off x="2633384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8"/>
          <p:cNvSpPr>
            <a:spLocks noGrp="1"/>
          </p:cNvSpPr>
          <p:nvPr>
            <p:ph type="pic" idx="4"/>
          </p:nvPr>
        </p:nvSpPr>
        <p:spPr>
          <a:xfrm>
            <a:off x="4826943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8"/>
          <p:cNvSpPr>
            <a:spLocks noGrp="1"/>
          </p:cNvSpPr>
          <p:nvPr>
            <p:ph type="pic" idx="5"/>
          </p:nvPr>
        </p:nvSpPr>
        <p:spPr>
          <a:xfrm>
            <a:off x="7020501" y="1110061"/>
            <a:ext cx="114300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33832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6"/>
          </p:nvPr>
        </p:nvSpPr>
        <p:spPr>
          <a:xfrm>
            <a:off x="2521608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7"/>
          </p:nvPr>
        </p:nvSpPr>
        <p:spPr>
          <a:xfrm>
            <a:off x="4713567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8"/>
          </p:nvPr>
        </p:nvSpPr>
        <p:spPr>
          <a:xfrm>
            <a:off x="6905525" y="2803375"/>
            <a:ext cx="18288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○"/>
              <a:defRPr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■"/>
              <a:defRPr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9"/>
          </p:nvPr>
        </p:nvSpPr>
        <p:spPr>
          <a:xfrm>
            <a:off x="338328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3"/>
          </p:nvPr>
        </p:nvSpPr>
        <p:spPr>
          <a:xfrm>
            <a:off x="2521600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 sz="12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 sz="1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4"/>
          </p:nvPr>
        </p:nvSpPr>
        <p:spPr>
          <a:xfrm>
            <a:off x="471357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5"/>
          </p:nvPr>
        </p:nvSpPr>
        <p:spPr>
          <a:xfrm>
            <a:off x="6905525" y="2432681"/>
            <a:ext cx="18288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  <a:defRPr sz="1000"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○"/>
              <a:defRPr sz="1000"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  <a:defRPr sz="1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16"/>
          </p:nvPr>
        </p:nvSpPr>
        <p:spPr>
          <a:xfrm>
            <a:off x="0" y="4377377"/>
            <a:ext cx="914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 Content / 4 points">
  <p:cSld name="TITLE_AND_TWO_COLUMNS_2_1_1_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114080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2"/>
          </p:nvPr>
        </p:nvSpPr>
        <p:spPr>
          <a:xfrm>
            <a:off x="114080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3"/>
          </p:nvPr>
        </p:nvSpPr>
        <p:spPr>
          <a:xfrm>
            <a:off x="5256657" y="1298127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4"/>
          </p:nvPr>
        </p:nvSpPr>
        <p:spPr>
          <a:xfrm>
            <a:off x="5256657" y="3019306"/>
            <a:ext cx="32115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68580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68580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4801650" y="134376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4801650" y="3064949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68580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2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80165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3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4801650" y="30586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4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685800" y="1343774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Halant Medium"/>
                <a:ea typeface="Halant Medium"/>
                <a:cs typeface="Halant Medium"/>
                <a:sym typeface="Halant Medium"/>
              </a:rPr>
              <a:t>1</a:t>
            </a:r>
            <a:endParaRPr sz="2000">
              <a:solidFill>
                <a:schemeClr val="accent1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Content / Side Image">
  <p:cSld name="TITLE_AND_BODY_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>
            <a:off x="609900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54864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338328" y="1371600"/>
            <a:ext cx="54864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l="15531" r="33596"/>
          <a:stretch/>
        </p:blipFill>
        <p:spPr>
          <a:xfrm>
            <a:off x="6099000" y="1042350"/>
            <a:ext cx="3045002" cy="41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9998">
            <a:off x="5438490" y="484675"/>
            <a:ext cx="1372326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Content / Side Image">
  <p:cSld name="TITLE_AND_BODY_2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l="24693" r="25850"/>
          <a:stretch/>
        </p:blipFill>
        <p:spPr>
          <a:xfrm>
            <a:off x="1" y="1040100"/>
            <a:ext cx="3044998" cy="41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Content / Two Col Sidebar">
  <p:cSld name="TITLE_AND_BODY_2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38328" y="1028211"/>
            <a:ext cx="26025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476850" y="1076912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2"/>
          </p:nvPr>
        </p:nvSpPr>
        <p:spPr>
          <a:xfrm>
            <a:off x="338328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Cover">
  <p:cSld name="CUSTOM_4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91050" y="632150"/>
            <a:ext cx="8361900" cy="408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865650" y="1216150"/>
            <a:ext cx="6993300" cy="21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865650" y="3682975"/>
            <a:ext cx="7323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870825" y="362700"/>
            <a:ext cx="1551600" cy="48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473" y="446875"/>
            <a:ext cx="1199850" cy="3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Content / Two Col Sidebar Right">
  <p:cSld name="TITLE_AND_BODY_2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609900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6284928" y="1371600"/>
            <a:ext cx="26025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1"/>
          </p:nvPr>
        </p:nvSpPr>
        <p:spPr>
          <a:xfrm>
            <a:off x="338325" y="1371600"/>
            <a:ext cx="55365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2"/>
          </p:nvPr>
        </p:nvSpPr>
        <p:spPr>
          <a:xfrm>
            <a:off x="6284928" y="1971179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>
            <a:spLocks noGrp="1"/>
          </p:cNvSpPr>
          <p:nvPr>
            <p:ph type="title" idx="3"/>
          </p:nvPr>
        </p:nvSpPr>
        <p:spPr>
          <a:xfrm>
            <a:off x="338325" y="228600"/>
            <a:ext cx="5453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4"/>
          </p:nvPr>
        </p:nvSpPr>
        <p:spPr>
          <a:xfrm>
            <a:off x="338328" y="763967"/>
            <a:ext cx="53229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None/>
              <a:defRPr sz="10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63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 Content / Two Col Text">
  <p:cSld name="TITLE_AND_TWO_COLUMNS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body" idx="1"/>
          </p:nvPr>
        </p:nvSpPr>
        <p:spPr>
          <a:xfrm>
            <a:off x="338328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body" idx="2"/>
          </p:nvPr>
        </p:nvSpPr>
        <p:spPr>
          <a:xfrm>
            <a:off x="4941650" y="1234450"/>
            <a:ext cx="374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alant"/>
              <a:buChar char="●"/>
              <a:defRPr sz="1400"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Content / Headline Only">
  <p:cSld name="TITLE_AND_TWO_COLUMNS_2_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 Content / Side by side w Sticky">
  <p:cSld name="SECTION_TITLE_AND_DESCRIPTION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 rotWithShape="1">
          <a:blip r:embed="rId2">
            <a:alphaModFix/>
          </a:blip>
          <a:srcRect l="18899" r="21855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l="8150" t="7733" r="8516" b="8933"/>
          <a:stretch/>
        </p:blipFill>
        <p:spPr>
          <a:xfrm rot="457775">
            <a:off x="4264025" y="2878649"/>
            <a:ext cx="2048993" cy="204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38325" y="422175"/>
            <a:ext cx="3657600" cy="10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subTitle" idx="1"/>
          </p:nvPr>
        </p:nvSpPr>
        <p:spPr>
          <a:xfrm>
            <a:off x="338325" y="1520400"/>
            <a:ext cx="3657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subTitle" idx="2"/>
          </p:nvPr>
        </p:nvSpPr>
        <p:spPr>
          <a:xfrm rot="456084">
            <a:off x="4592404" y="3200398"/>
            <a:ext cx="1512693" cy="972454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B7"/>
              </a:buClr>
              <a:buSzPts val="1600"/>
              <a:buFont typeface="Arial"/>
              <a:buNone/>
              <a:defRPr b="1">
                <a:solidFill>
                  <a:srgbClr val="00F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body" idx="3"/>
          </p:nvPr>
        </p:nvSpPr>
        <p:spPr>
          <a:xfrm>
            <a:off x="338325" y="2254550"/>
            <a:ext cx="3657600" cy="19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 Content / Side Image">
  <p:cSld name="TITLE_AND_BODY_2_1_2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/>
          <p:nvPr/>
        </p:nvSpPr>
        <p:spPr>
          <a:xfrm>
            <a:off x="0" y="0"/>
            <a:ext cx="3045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3477875" y="228600"/>
            <a:ext cx="47475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"/>
          </p:nvPr>
        </p:nvSpPr>
        <p:spPr>
          <a:xfrm>
            <a:off x="3476850" y="1371600"/>
            <a:ext cx="5209800" cy="3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7"/>
          <p:cNvSpPr>
            <a:spLocks noGrp="1"/>
          </p:cNvSpPr>
          <p:nvPr>
            <p:ph type="pic" idx="2"/>
          </p:nvPr>
        </p:nvSpPr>
        <p:spPr>
          <a:xfrm>
            <a:off x="0" y="1040075"/>
            <a:ext cx="3045000" cy="410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75" name="Google Shape;275;p37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 Content / Black">
  <p:cSld name="CUSTOM_6">
    <p:bg>
      <p:bgPr>
        <a:solidFill>
          <a:schemeClr val="dk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body" idx="1"/>
          </p:nvPr>
        </p:nvSpPr>
        <p:spPr>
          <a:xfrm>
            <a:off x="466950" y="1328975"/>
            <a:ext cx="7952400" cy="3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 Content / Key Point Purple">
  <p:cSld name="TITLE_ONLY_4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 Content / Key Point Pink">
  <p:cSld name="TITLE_ONLY_4_1_1_1">
    <p:bg>
      <p:bgPr>
        <a:solidFill>
          <a:schemeClr val="dk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0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 Content / Key Point Mint">
  <p:cSld name="TITLE_ONLY_4_1_1_1_1"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/>
          <p:nvPr/>
        </p:nvSpPr>
        <p:spPr>
          <a:xfrm>
            <a:off x="858300" y="1143000"/>
            <a:ext cx="7427400" cy="320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1"/>
          <p:cNvSpPr txBox="1">
            <a:spLocks noGrp="1"/>
          </p:cNvSpPr>
          <p:nvPr>
            <p:ph type="title"/>
          </p:nvPr>
        </p:nvSpPr>
        <p:spPr>
          <a:xfrm>
            <a:off x="1254950" y="2133025"/>
            <a:ext cx="6905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1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1266394" y="1532300"/>
            <a:ext cx="52395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 Infogfx / 3 Col">
  <p:cSld name="TITLE_ONLY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0" name="Google Shape;300;p42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301" name="Google Shape;301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42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304" name="Google Shape;304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42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307" name="Google Shape;307;p42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dk1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42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42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Char char="●"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6" name="Google Shape;316;p42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Cover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 Infogfx / 4 Col">
  <p:cSld name="TITLE_ONLY_1_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43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3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43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1"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1"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27" name="Google Shape;327;p43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328" name="Google Shape;328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43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331" name="Google Shape;331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43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334" name="Google Shape;334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43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337" name="Google Shape;337;p43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rgbClr val="211D1D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43"/>
          <p:cNvSpPr txBox="1">
            <a:spLocks noGrp="1"/>
          </p:cNvSpPr>
          <p:nvPr>
            <p:ph type="body" idx="6"/>
          </p:nvPr>
        </p:nvSpPr>
        <p:spPr>
          <a:xfrm>
            <a:off x="311525" y="2571750"/>
            <a:ext cx="19749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0" name="Google Shape;340;p43"/>
          <p:cNvSpPr txBox="1">
            <a:spLocks noGrp="1"/>
          </p:cNvSpPr>
          <p:nvPr>
            <p:ph type="body" idx="7"/>
          </p:nvPr>
        </p:nvSpPr>
        <p:spPr>
          <a:xfrm>
            <a:off x="250409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body" idx="8"/>
          </p:nvPr>
        </p:nvSpPr>
        <p:spPr>
          <a:xfrm>
            <a:off x="468692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9"/>
          </p:nvPr>
        </p:nvSpPr>
        <p:spPr>
          <a:xfrm>
            <a:off x="687447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43" name="Google Shape;343;p43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 Infogfx / 3 Col">
  <p:cSld name="TITLE_ONLY_1_1">
    <p:bg>
      <p:bgPr>
        <a:solidFill>
          <a:schemeClr val="dk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71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7" name="Google Shape;347;p44"/>
          <p:cNvGrpSpPr/>
          <p:nvPr/>
        </p:nvGrpSpPr>
        <p:grpSpPr>
          <a:xfrm>
            <a:off x="3262167" y="1371600"/>
            <a:ext cx="2619740" cy="3195677"/>
            <a:chOff x="2599575" y="846600"/>
            <a:chExt cx="2421425" cy="2772100"/>
          </a:xfrm>
        </p:grpSpPr>
        <p:sp>
          <p:nvSpPr>
            <p:cNvPr id="348" name="Google Shape;348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44"/>
          <p:cNvGrpSpPr/>
          <p:nvPr/>
        </p:nvGrpSpPr>
        <p:grpSpPr>
          <a:xfrm>
            <a:off x="6212609" y="1371600"/>
            <a:ext cx="2619740" cy="3195677"/>
            <a:chOff x="2599575" y="846600"/>
            <a:chExt cx="2421425" cy="2772100"/>
          </a:xfrm>
        </p:grpSpPr>
        <p:sp>
          <p:nvSpPr>
            <p:cNvPr id="351" name="Google Shape;351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44"/>
          <p:cNvGrpSpPr/>
          <p:nvPr/>
        </p:nvGrpSpPr>
        <p:grpSpPr>
          <a:xfrm>
            <a:off x="311725" y="1371600"/>
            <a:ext cx="2619740" cy="3195677"/>
            <a:chOff x="2599575" y="846600"/>
            <a:chExt cx="2421425" cy="2772100"/>
          </a:xfrm>
        </p:grpSpPr>
        <p:sp>
          <p:nvSpPr>
            <p:cNvPr id="354" name="Google Shape;354;p44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44"/>
          <p:cNvSpPr txBox="1">
            <a:spLocks noGrp="1"/>
          </p:cNvSpPr>
          <p:nvPr>
            <p:ph type="body" idx="1"/>
          </p:nvPr>
        </p:nvSpPr>
        <p:spPr>
          <a:xfrm>
            <a:off x="484105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body" idx="2"/>
          </p:nvPr>
        </p:nvSpPr>
        <p:spPr>
          <a:xfrm>
            <a:off x="484105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body" idx="3"/>
          </p:nvPr>
        </p:nvSpPr>
        <p:spPr>
          <a:xfrm>
            <a:off x="484105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body" idx="4"/>
          </p:nvPr>
        </p:nvSpPr>
        <p:spPr>
          <a:xfrm>
            <a:off x="343454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body" idx="5"/>
          </p:nvPr>
        </p:nvSpPr>
        <p:spPr>
          <a:xfrm>
            <a:off x="343454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body" idx="6"/>
          </p:nvPr>
        </p:nvSpPr>
        <p:spPr>
          <a:xfrm>
            <a:off x="343454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body" idx="7"/>
          </p:nvPr>
        </p:nvSpPr>
        <p:spPr>
          <a:xfrm>
            <a:off x="6384992" y="1532867"/>
            <a:ext cx="233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8"/>
          </p:nvPr>
        </p:nvSpPr>
        <p:spPr>
          <a:xfrm>
            <a:off x="6384992" y="2154958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body" idx="9"/>
          </p:nvPr>
        </p:nvSpPr>
        <p:spPr>
          <a:xfrm>
            <a:off x="6384992" y="2534114"/>
            <a:ext cx="2334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 Infogfx / 4 Col">
  <p:cSld name="TITLE_ONLY_1_2_1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338328" y="231803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5"/>
          <p:cNvSpPr txBox="1">
            <a:spLocks noGrp="1"/>
          </p:cNvSpPr>
          <p:nvPr>
            <p:ph type="subTitle" idx="1"/>
          </p:nvPr>
        </p:nvSpPr>
        <p:spPr>
          <a:xfrm>
            <a:off x="338328" y="1100738"/>
            <a:ext cx="67692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5"/>
          <p:cNvSpPr txBox="1">
            <a:spLocks noGrp="1"/>
          </p:cNvSpPr>
          <p:nvPr>
            <p:ph type="body" idx="2"/>
          </p:nvPr>
        </p:nvSpPr>
        <p:spPr>
          <a:xfrm>
            <a:off x="348789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45"/>
          <p:cNvSpPr txBox="1">
            <a:spLocks noGrp="1"/>
          </p:cNvSpPr>
          <p:nvPr>
            <p:ph type="body" idx="3"/>
          </p:nvPr>
        </p:nvSpPr>
        <p:spPr>
          <a:xfrm>
            <a:off x="25402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45"/>
          <p:cNvSpPr txBox="1">
            <a:spLocks noGrp="1"/>
          </p:cNvSpPr>
          <p:nvPr>
            <p:ph type="body" idx="4"/>
          </p:nvPr>
        </p:nvSpPr>
        <p:spPr>
          <a:xfrm>
            <a:off x="472775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45"/>
          <p:cNvSpPr txBox="1">
            <a:spLocks noGrp="1"/>
          </p:cNvSpPr>
          <p:nvPr>
            <p:ph type="body" idx="5"/>
          </p:nvPr>
        </p:nvSpPr>
        <p:spPr>
          <a:xfrm>
            <a:off x="6915302" y="1946189"/>
            <a:ext cx="19581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74" name="Google Shape;374;p45"/>
          <p:cNvGrpSpPr/>
          <p:nvPr/>
        </p:nvGrpSpPr>
        <p:grpSpPr>
          <a:xfrm>
            <a:off x="2499083" y="1905000"/>
            <a:ext cx="1957964" cy="2388719"/>
            <a:chOff x="2599575" y="846600"/>
            <a:chExt cx="2421425" cy="2772100"/>
          </a:xfrm>
        </p:grpSpPr>
        <p:sp>
          <p:nvSpPr>
            <p:cNvPr id="375" name="Google Shape;375;p45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45"/>
          <p:cNvGrpSpPr/>
          <p:nvPr/>
        </p:nvGrpSpPr>
        <p:grpSpPr>
          <a:xfrm>
            <a:off x="4686637" y="1905000"/>
            <a:ext cx="1957964" cy="2388719"/>
            <a:chOff x="2599575" y="846600"/>
            <a:chExt cx="2421425" cy="2772100"/>
          </a:xfrm>
        </p:grpSpPr>
        <p:sp>
          <p:nvSpPr>
            <p:cNvPr id="378" name="Google Shape;378;p45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45"/>
          <p:cNvGrpSpPr/>
          <p:nvPr/>
        </p:nvGrpSpPr>
        <p:grpSpPr>
          <a:xfrm>
            <a:off x="311529" y="1905000"/>
            <a:ext cx="1957964" cy="2388719"/>
            <a:chOff x="2599575" y="846600"/>
            <a:chExt cx="2421425" cy="2772100"/>
          </a:xfrm>
        </p:grpSpPr>
        <p:sp>
          <p:nvSpPr>
            <p:cNvPr id="381" name="Google Shape;381;p45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45"/>
          <p:cNvGrpSpPr/>
          <p:nvPr/>
        </p:nvGrpSpPr>
        <p:grpSpPr>
          <a:xfrm>
            <a:off x="6874191" y="1905000"/>
            <a:ext cx="1957964" cy="2388719"/>
            <a:chOff x="2599575" y="846600"/>
            <a:chExt cx="2421425" cy="2772100"/>
          </a:xfrm>
        </p:grpSpPr>
        <p:sp>
          <p:nvSpPr>
            <p:cNvPr id="384" name="Google Shape;384;p45"/>
            <p:cNvSpPr/>
            <p:nvPr/>
          </p:nvSpPr>
          <p:spPr>
            <a:xfrm>
              <a:off x="2599575" y="846600"/>
              <a:ext cx="2421425" cy="2772100"/>
            </a:xfrm>
            <a:custGeom>
              <a:avLst/>
              <a:gdLst/>
              <a:ahLst/>
              <a:cxnLst/>
              <a:rect l="l" t="t" r="r" b="b"/>
              <a:pathLst>
                <a:path w="96857" h="110884" fill="none" extrusionOk="0">
                  <a:moveTo>
                    <a:pt x="1" y="110884"/>
                  </a:moveTo>
                  <a:lnTo>
                    <a:pt x="1" y="0"/>
                  </a:lnTo>
                  <a:lnTo>
                    <a:pt x="96857" y="0"/>
                  </a:lnTo>
                  <a:lnTo>
                    <a:pt x="96857" y="99357"/>
                  </a:lnTo>
                  <a:lnTo>
                    <a:pt x="84021" y="110884"/>
                  </a:lnTo>
                  <a:lnTo>
                    <a:pt x="1" y="110884"/>
                  </a:lnTo>
                  <a:close/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4700075" y="3330525"/>
              <a:ext cx="320925" cy="288175"/>
            </a:xfrm>
            <a:custGeom>
              <a:avLst/>
              <a:gdLst/>
              <a:ahLst/>
              <a:cxnLst/>
              <a:rect l="l" t="t" r="r" b="b"/>
              <a:pathLst>
                <a:path w="12837" h="11527" fill="none" extrusionOk="0">
                  <a:moveTo>
                    <a:pt x="1" y="11527"/>
                  </a:moveTo>
                  <a:lnTo>
                    <a:pt x="1" y="0"/>
                  </a:lnTo>
                  <a:lnTo>
                    <a:pt x="12837" y="0"/>
                  </a:lnTo>
                </a:path>
              </a:pathLst>
            </a:custGeom>
            <a:noFill/>
            <a:ln w="10125" cap="flat" cmpd="sng">
              <a:solidFill>
                <a:schemeClr val="accent2"/>
              </a:solidFill>
              <a:prstDash val="solid"/>
              <a:miter lim="2381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45"/>
          <p:cNvSpPr txBox="1">
            <a:spLocks noGrp="1"/>
          </p:cNvSpPr>
          <p:nvPr>
            <p:ph type="body" idx="6"/>
          </p:nvPr>
        </p:nvSpPr>
        <p:spPr>
          <a:xfrm>
            <a:off x="311135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body" idx="7"/>
          </p:nvPr>
        </p:nvSpPr>
        <p:spPr>
          <a:xfrm>
            <a:off x="25025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body" idx="8"/>
          </p:nvPr>
        </p:nvSpPr>
        <p:spPr>
          <a:xfrm>
            <a:off x="4694362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body" idx="9"/>
          </p:nvPr>
        </p:nvSpPr>
        <p:spPr>
          <a:xfrm>
            <a:off x="6877647" y="2571750"/>
            <a:ext cx="1958100" cy="1485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 Blank / Black w Logo Mark">
  <p:cSld name="BLANK_1">
    <p:bg>
      <p:bgPr>
        <a:solidFill>
          <a:schemeClr val="dk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46"/>
          <p:cNvPicPr preferRelativeResize="0"/>
          <p:nvPr/>
        </p:nvPicPr>
        <p:blipFill rotWithShape="1">
          <a:blip r:embed="rId2">
            <a:alphaModFix/>
          </a:blip>
          <a:srcRect t="485" b="495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 Blank / White w Logo Mark">
  <p:cSld name="BLANK_2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47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8591459" y="289880"/>
            <a:ext cx="187450" cy="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 End / Scribble">
  <p:cSld name="BLANK_1_1">
    <p:bg>
      <p:bgPr>
        <a:solidFill>
          <a:schemeClr val="dk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 rotWithShape="1">
          <a:blip r:embed="rId2">
            <a:alphaModFix/>
          </a:blip>
          <a:srcRect l="-3497" t="-5253" r="7666" b="8867"/>
          <a:stretch/>
        </p:blipFill>
        <p:spPr>
          <a:xfrm>
            <a:off x="4873225" y="185800"/>
            <a:ext cx="4270774" cy="49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655700" y="1447800"/>
            <a:ext cx="32067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subTitle" idx="1"/>
          </p:nvPr>
        </p:nvSpPr>
        <p:spPr>
          <a:xfrm>
            <a:off x="655700" y="2941550"/>
            <a:ext cx="3206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 End / Thank you">
  <p:cSld name="TITLE_ONLY_2_1_2">
    <p:bg>
      <p:bgPr>
        <a:solidFill>
          <a:schemeClr val="dk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8458200" y="4690872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dk1"/>
                </a:solidFill>
              </a:defRPr>
            </a:lvl1pPr>
            <a:lvl2pPr lvl="1" algn="ctr" rtl="0">
              <a:buNone/>
              <a:defRPr>
                <a:solidFill>
                  <a:schemeClr val="dk1"/>
                </a:solidFill>
              </a:defRPr>
            </a:lvl2pPr>
            <a:lvl3pPr lvl="2" algn="ctr" rtl="0">
              <a:buNone/>
              <a:defRPr>
                <a:solidFill>
                  <a:schemeClr val="dk1"/>
                </a:solidFill>
              </a:defRPr>
            </a:lvl3pPr>
            <a:lvl4pPr lvl="3" algn="ctr" rtl="0">
              <a:buNone/>
              <a:defRPr>
                <a:solidFill>
                  <a:schemeClr val="dk1"/>
                </a:solidFill>
              </a:defRPr>
            </a:lvl4pPr>
            <a:lvl5pPr lvl="4" algn="ctr" rtl="0">
              <a:buNone/>
              <a:defRPr>
                <a:solidFill>
                  <a:schemeClr val="dk1"/>
                </a:solidFill>
              </a:defRPr>
            </a:lvl5pPr>
            <a:lvl6pPr lvl="5" algn="ctr" rtl="0">
              <a:buNone/>
              <a:defRPr>
                <a:solidFill>
                  <a:schemeClr val="dk1"/>
                </a:solidFill>
              </a:defRPr>
            </a:lvl6pPr>
            <a:lvl7pPr lvl="6" algn="ctr" rtl="0">
              <a:buNone/>
              <a:defRPr>
                <a:solidFill>
                  <a:schemeClr val="dk1"/>
                </a:solidFill>
              </a:defRPr>
            </a:lvl7pPr>
            <a:lvl8pPr lvl="7" algn="ctr" rtl="0">
              <a:buNone/>
              <a:defRPr>
                <a:solidFill>
                  <a:schemeClr val="dk1"/>
                </a:solidFill>
              </a:defRPr>
            </a:lvl8pPr>
            <a:lvl9pPr lvl="8" algn="ctr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2">
            <a:alphaModFix/>
          </a:blip>
          <a:srcRect t="24346" b="29543"/>
          <a:stretch/>
        </p:blipFill>
        <p:spPr>
          <a:xfrm>
            <a:off x="0" y="2438400"/>
            <a:ext cx="9143999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/>
        </p:nvSpPr>
        <p:spPr>
          <a:xfrm>
            <a:off x="422175" y="1095850"/>
            <a:ext cx="27936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Thank you</a:t>
            </a:r>
            <a:endParaRPr sz="4000"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408" name="Google Shape;408;p49"/>
          <p:cNvSpPr txBox="1">
            <a:spLocks noGrp="1"/>
          </p:cNvSpPr>
          <p:nvPr>
            <p:ph type="body" idx="1"/>
          </p:nvPr>
        </p:nvSpPr>
        <p:spPr>
          <a:xfrm>
            <a:off x="5178200" y="1095850"/>
            <a:ext cx="30180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Cover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870900" y="627600"/>
            <a:ext cx="7402200" cy="3888300"/>
          </a:xfrm>
          <a:prstGeom prst="rect">
            <a:avLst/>
          </a:prstGeom>
          <a:solidFill>
            <a:srgbClr val="0A070D">
              <a:alpha val="67260"/>
            </a:srgbClr>
          </a:solidFill>
          <a:ln w="9525" cap="flat" cmpd="sng">
            <a:solidFill>
              <a:srgbClr val="F100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39575" y="1890400"/>
            <a:ext cx="6238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2" y="1048504"/>
            <a:ext cx="1088136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488450" y="3771750"/>
            <a:ext cx="61671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Cover">
  <p:cSld name="CUSTOM_2_3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l="22256" r="36657"/>
          <a:stretch/>
        </p:blipFill>
        <p:spPr>
          <a:xfrm>
            <a:off x="5973225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Cover">
  <p:cSld name="CUSTOM_2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ctrTitle"/>
          </p:nvPr>
        </p:nvSpPr>
        <p:spPr>
          <a:xfrm>
            <a:off x="338328" y="1216152"/>
            <a:ext cx="5257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38328" y="4114800"/>
            <a:ext cx="525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l="29512" r="29401"/>
          <a:stretch/>
        </p:blipFill>
        <p:spPr>
          <a:xfrm>
            <a:off x="5973224" y="0"/>
            <a:ext cx="31707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Cover">
  <p:cSld name="CUSTOM_2_1_4_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88" y="446879"/>
            <a:ext cx="1088136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l="20379" r="20379"/>
          <a:stretch/>
        </p:blipFill>
        <p:spPr>
          <a:xfrm>
            <a:off x="4572000" y="1140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over">
  <p:cSld name="CUSTOM_2_1_2_1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ctrTitle"/>
          </p:nvPr>
        </p:nvSpPr>
        <p:spPr>
          <a:xfrm>
            <a:off x="338326" y="1216152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338326" y="411480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t="278" b="268"/>
          <a:stretch/>
        </p:blipFill>
        <p:spPr>
          <a:xfrm>
            <a:off x="457188" y="446879"/>
            <a:ext cx="108813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l="23452" r="20628"/>
          <a:stretch/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lant"/>
              <a:buChar char="●"/>
              <a:defRPr sz="1600"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●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○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lant"/>
              <a:buChar char="■"/>
              <a:defRPr>
                <a:solidFill>
                  <a:schemeClr val="dk1"/>
                </a:solidFill>
                <a:latin typeface="Halant"/>
                <a:ea typeface="Halant"/>
                <a:cs typeface="Halant"/>
                <a:sym typeface="Halan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ctrTitle"/>
          </p:nvPr>
        </p:nvSpPr>
        <p:spPr>
          <a:xfrm>
            <a:off x="865650" y="1664691"/>
            <a:ext cx="4935900" cy="23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Solving</a:t>
            </a:r>
            <a:endParaRPr/>
          </a:p>
        </p:txBody>
      </p:sp>
      <p:sp>
        <p:nvSpPr>
          <p:cNvPr id="414" name="Google Shape;414;p50"/>
          <p:cNvSpPr txBox="1"/>
          <p:nvPr/>
        </p:nvSpPr>
        <p:spPr>
          <a:xfrm>
            <a:off x="882800" y="1225450"/>
            <a:ext cx="2632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</a:rPr>
              <a:t>PROJECT</a:t>
            </a:r>
            <a:endParaRPr sz="1600" b="1">
              <a:solidFill>
                <a:schemeClr val="accent4"/>
              </a:solidFill>
            </a:endParaRPr>
          </a:p>
        </p:txBody>
      </p:sp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l="10000" t="10000" r="10000" b="10000"/>
          <a:stretch/>
        </p:blipFill>
        <p:spPr>
          <a:xfrm rot="600000">
            <a:off x="5119725" y="30508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/>
        </p:nvSpPr>
        <p:spPr>
          <a:xfrm rot="599946">
            <a:off x="5341909" y="3274163"/>
            <a:ext cx="1458250" cy="97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F100D6"/>
                </a:solidFill>
              </a:rPr>
              <a:t>WITH JENNIE TUNG</a:t>
            </a:r>
            <a:endParaRPr sz="1600" b="1">
              <a:solidFill>
                <a:srgbClr val="F100D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>
            <a:spLocks noGrp="1"/>
          </p:cNvSpPr>
          <p:nvPr>
            <p:ph type="title"/>
          </p:nvPr>
        </p:nvSpPr>
        <p:spPr>
          <a:xfrm>
            <a:off x="338328" y="228600"/>
            <a:ext cx="7543800" cy="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body" idx="1"/>
          </p:nvPr>
        </p:nvSpPr>
        <p:spPr>
          <a:xfrm>
            <a:off x="338328" y="1639575"/>
            <a:ext cx="7543800" cy="2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Identify the problem.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Formulate your hypothesis.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Identify reasons to support your hypothesis.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(Dis)Prove your hypothesis with data and supporting evidence.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en"/>
              <a:t>Outline next steps. </a:t>
            </a:r>
            <a:endParaRPr/>
          </a:p>
        </p:txBody>
      </p:sp>
      <p:sp>
        <p:nvSpPr>
          <p:cNvPr id="423" name="Google Shape;423;p51"/>
          <p:cNvSpPr txBox="1">
            <a:spLocks noGrp="1"/>
          </p:cNvSpPr>
          <p:nvPr>
            <p:ph type="subTitle" idx="2"/>
          </p:nvPr>
        </p:nvSpPr>
        <p:spPr>
          <a:xfrm>
            <a:off x="338328" y="1069957"/>
            <a:ext cx="7543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the following slides, go through 5 steps: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338325" y="231800"/>
            <a:ext cx="80982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Hypothesis Driven Model or Pyramid Structure:</a:t>
            </a:r>
            <a:endParaRPr sz="2600"/>
          </a:p>
        </p:txBody>
      </p:sp>
      <p:sp>
        <p:nvSpPr>
          <p:cNvPr id="429" name="Google Shape;429;p52"/>
          <p:cNvSpPr txBox="1"/>
          <p:nvPr/>
        </p:nvSpPr>
        <p:spPr>
          <a:xfrm>
            <a:off x="338325" y="790350"/>
            <a:ext cx="78171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Great business thinking and conversations follow an efficient, easy-to-follow structure</a:t>
            </a:r>
            <a:endParaRPr/>
          </a:p>
        </p:txBody>
      </p:sp>
      <p:cxnSp>
        <p:nvCxnSpPr>
          <p:cNvPr id="430" name="Google Shape;430;p52"/>
          <p:cNvCxnSpPr>
            <a:stCxn id="431" idx="2"/>
            <a:endCxn id="432" idx="0"/>
          </p:cNvCxnSpPr>
          <p:nvPr/>
        </p:nvCxnSpPr>
        <p:spPr>
          <a:xfrm>
            <a:off x="5736925" y="2132625"/>
            <a:ext cx="0" cy="37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3" name="Google Shape;433;p52"/>
          <p:cNvSpPr txBox="1"/>
          <p:nvPr/>
        </p:nvSpPr>
        <p:spPr>
          <a:xfrm>
            <a:off x="428100" y="1500175"/>
            <a:ext cx="18669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35125" bIns="27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 cap="none">
                <a:solidFill>
                  <a:srgbClr val="000000"/>
                </a:solidFill>
              </a:rPr>
              <a:t>Step 1 </a:t>
            </a:r>
            <a:br>
              <a:rPr lang="en" sz="1350" b="1" i="0" u="none" strike="noStrike" cap="none">
                <a:solidFill>
                  <a:srgbClr val="000000"/>
                </a:solidFill>
              </a:rPr>
            </a:br>
            <a:r>
              <a:rPr lang="en" sz="1200" i="0" u="none" strike="noStrike" cap="none">
                <a:solidFill>
                  <a:srgbClr val="000000"/>
                </a:solidFill>
              </a:rPr>
              <a:t>Describe the context</a:t>
            </a:r>
            <a:endParaRPr sz="12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428100" y="2624750"/>
            <a:ext cx="1965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35125" bIns="27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 cap="none">
                <a:solidFill>
                  <a:srgbClr val="000000"/>
                </a:solidFill>
              </a:rPr>
              <a:t>Step 2 </a:t>
            </a:r>
            <a:br>
              <a:rPr lang="en" sz="2100" b="1" i="0" u="none" strike="noStrike" cap="none">
                <a:solidFill>
                  <a:srgbClr val="000000"/>
                </a:solidFill>
              </a:rPr>
            </a:br>
            <a:r>
              <a:rPr lang="en" sz="1200" i="0" u="none" strike="noStrike" cap="none">
                <a:solidFill>
                  <a:srgbClr val="000000"/>
                </a:solidFill>
              </a:rPr>
              <a:t>State the hypothesis/</a:t>
            </a:r>
            <a:br>
              <a:rPr lang="en" sz="1200" i="0" u="none" strike="noStrike" cap="none">
                <a:solidFill>
                  <a:srgbClr val="000000"/>
                </a:solidFill>
              </a:rPr>
            </a:br>
            <a:r>
              <a:rPr lang="en" sz="1200" i="0" u="none" strike="noStrike" cap="none">
                <a:solidFill>
                  <a:srgbClr val="000000"/>
                </a:solidFill>
              </a:rPr>
              <a:t>“answer” plus its rationale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2791525" y="1379325"/>
            <a:ext cx="5890800" cy="75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</a:rPr>
              <a:t>Situation</a:t>
            </a:r>
            <a:endParaRPr sz="12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</a:rPr>
              <a:t>Complication</a:t>
            </a:r>
            <a:endParaRPr sz="12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</a:rPr>
              <a:t>Critical </a:t>
            </a:r>
            <a:r>
              <a:rPr lang="en" sz="1200">
                <a:solidFill>
                  <a:srgbClr val="FFFFFF"/>
                </a:solidFill>
              </a:rPr>
              <a:t>Q</a:t>
            </a:r>
            <a:r>
              <a:rPr lang="en" sz="1200" i="0" u="none" strike="noStrike" cap="none">
                <a:solidFill>
                  <a:srgbClr val="FFFFFF"/>
                </a:solidFill>
              </a:rPr>
              <a:t>uestion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2791525" y="2503215"/>
            <a:ext cx="5890800" cy="4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</a:rPr>
              <a:t>Hypothesis - “Answer”</a:t>
            </a:r>
            <a:endParaRPr sz="1200"/>
          </a:p>
        </p:txBody>
      </p:sp>
      <p:sp>
        <p:nvSpPr>
          <p:cNvPr id="435" name="Google Shape;435;p52"/>
          <p:cNvSpPr/>
          <p:nvPr/>
        </p:nvSpPr>
        <p:spPr>
          <a:xfrm>
            <a:off x="2791550" y="4397651"/>
            <a:ext cx="903900" cy="53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Supporting </a:t>
            </a:r>
            <a:r>
              <a:rPr lang="en" sz="1200">
                <a:solidFill>
                  <a:schemeClr val="dk1"/>
                </a:solidFill>
              </a:rPr>
              <a:t>D</a:t>
            </a:r>
            <a:r>
              <a:rPr lang="en" sz="1200" i="0" u="none" strike="noStrike" cap="none">
                <a:solidFill>
                  <a:schemeClr val="dk1"/>
                </a:solidFill>
              </a:rPr>
              <a:t>etails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36" name="Google Shape;436;p52"/>
          <p:cNvSpPr/>
          <p:nvPr/>
        </p:nvSpPr>
        <p:spPr>
          <a:xfrm>
            <a:off x="3754586" y="4397651"/>
            <a:ext cx="903900" cy="53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Supporting </a:t>
            </a:r>
            <a:r>
              <a:rPr lang="en" sz="1200">
                <a:solidFill>
                  <a:schemeClr val="dk1"/>
                </a:solidFill>
              </a:rPr>
              <a:t>D</a:t>
            </a:r>
            <a:r>
              <a:rPr lang="en" sz="1200" i="0" u="none" strike="noStrike" cap="none">
                <a:solidFill>
                  <a:schemeClr val="dk1"/>
                </a:solidFill>
              </a:rPr>
              <a:t>etails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37" name="Google Shape;437;p52"/>
          <p:cNvSpPr/>
          <p:nvPr/>
        </p:nvSpPr>
        <p:spPr>
          <a:xfrm>
            <a:off x="4803484" y="4397651"/>
            <a:ext cx="903900" cy="53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Supporting </a:t>
            </a:r>
            <a:r>
              <a:rPr lang="en" sz="1200">
                <a:solidFill>
                  <a:schemeClr val="dk1"/>
                </a:solidFill>
              </a:rPr>
              <a:t>D</a:t>
            </a:r>
            <a:r>
              <a:rPr lang="en" sz="1200" i="0" u="none" strike="noStrike" cap="none">
                <a:solidFill>
                  <a:schemeClr val="dk1"/>
                </a:solidFill>
              </a:rPr>
              <a:t>etails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38" name="Google Shape;438;p52"/>
          <p:cNvSpPr/>
          <p:nvPr/>
        </p:nvSpPr>
        <p:spPr>
          <a:xfrm>
            <a:off x="5766520" y="4397650"/>
            <a:ext cx="903900" cy="53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Supporting </a:t>
            </a:r>
            <a:r>
              <a:rPr lang="en" sz="1200">
                <a:solidFill>
                  <a:schemeClr val="dk1"/>
                </a:solidFill>
              </a:rPr>
              <a:t>D</a:t>
            </a:r>
            <a:r>
              <a:rPr lang="en" sz="1200" i="0" u="none" strike="noStrike" cap="none">
                <a:solidFill>
                  <a:schemeClr val="dk1"/>
                </a:solidFill>
              </a:rPr>
              <a:t>etails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39" name="Google Shape;439;p52"/>
          <p:cNvSpPr/>
          <p:nvPr/>
        </p:nvSpPr>
        <p:spPr>
          <a:xfrm>
            <a:off x="6815419" y="4397651"/>
            <a:ext cx="903900" cy="53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Supporting </a:t>
            </a:r>
            <a:r>
              <a:rPr lang="en" sz="1200">
                <a:solidFill>
                  <a:schemeClr val="dk1"/>
                </a:solidFill>
              </a:rPr>
              <a:t>D</a:t>
            </a:r>
            <a:r>
              <a:rPr lang="en" sz="1200" i="0" u="none" strike="noStrike" cap="none">
                <a:solidFill>
                  <a:schemeClr val="dk1"/>
                </a:solidFill>
              </a:rPr>
              <a:t>etails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0" name="Google Shape;440;p52"/>
          <p:cNvSpPr/>
          <p:nvPr/>
        </p:nvSpPr>
        <p:spPr>
          <a:xfrm>
            <a:off x="7778454" y="4397650"/>
            <a:ext cx="903900" cy="53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Supporting details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1" name="Google Shape;441;p52"/>
          <p:cNvSpPr/>
          <p:nvPr/>
        </p:nvSpPr>
        <p:spPr>
          <a:xfrm>
            <a:off x="2791525" y="3505647"/>
            <a:ext cx="1866900" cy="41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1</a:t>
            </a:r>
            <a:r>
              <a:rPr lang="en" sz="1200" i="0" u="none" strike="noStrike" cap="none" baseline="30000">
                <a:solidFill>
                  <a:schemeClr val="dk1"/>
                </a:solidFill>
              </a:rPr>
              <a:t>st</a:t>
            </a:r>
            <a:r>
              <a:rPr lang="en" sz="1200" i="0" u="none" strike="noStrike" cap="none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R</a:t>
            </a:r>
            <a:r>
              <a:rPr lang="en" sz="1200" i="0" u="none" strike="noStrike" cap="none">
                <a:solidFill>
                  <a:schemeClr val="dk1"/>
                </a:solidFill>
              </a:rPr>
              <a:t>eason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2" name="Google Shape;442;p52"/>
          <p:cNvSpPr/>
          <p:nvPr/>
        </p:nvSpPr>
        <p:spPr>
          <a:xfrm>
            <a:off x="4803467" y="3505647"/>
            <a:ext cx="1866900" cy="41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2</a:t>
            </a:r>
            <a:r>
              <a:rPr lang="en" sz="1200" i="0" u="none" strike="noStrike" cap="none" baseline="30000">
                <a:solidFill>
                  <a:schemeClr val="dk1"/>
                </a:solidFill>
              </a:rPr>
              <a:t>nd</a:t>
            </a:r>
            <a:r>
              <a:rPr lang="en" sz="1200" i="0" u="none" strike="noStrike" cap="none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R</a:t>
            </a:r>
            <a:r>
              <a:rPr lang="en" sz="1200" i="0" u="none" strike="noStrike" cap="none">
                <a:solidFill>
                  <a:schemeClr val="dk1"/>
                </a:solidFill>
              </a:rPr>
              <a:t>eason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3" name="Google Shape;443;p52"/>
          <p:cNvSpPr/>
          <p:nvPr/>
        </p:nvSpPr>
        <p:spPr>
          <a:xfrm>
            <a:off x="6815410" y="3505647"/>
            <a:ext cx="1866900" cy="41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</a:rPr>
              <a:t>3</a:t>
            </a:r>
            <a:r>
              <a:rPr lang="en" sz="1200" i="0" u="none" strike="noStrike" cap="none" baseline="30000">
                <a:solidFill>
                  <a:schemeClr val="dk1"/>
                </a:solidFill>
              </a:rPr>
              <a:t>rd</a:t>
            </a:r>
            <a:r>
              <a:rPr lang="en" sz="1200" i="0" u="none" strike="noStrike" cap="none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R</a:t>
            </a:r>
            <a:r>
              <a:rPr lang="en" sz="1200" i="0" u="none" strike="noStrike" cap="none">
                <a:solidFill>
                  <a:schemeClr val="dk1"/>
                </a:solidFill>
              </a:rPr>
              <a:t>eason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444" name="Google Shape;444;p52"/>
          <p:cNvCxnSpPr>
            <a:stCxn id="441" idx="2"/>
            <a:endCxn id="435" idx="0"/>
          </p:cNvCxnSpPr>
          <p:nvPr/>
        </p:nvCxnSpPr>
        <p:spPr>
          <a:xfrm rot="5400000">
            <a:off x="3247075" y="3919647"/>
            <a:ext cx="474300" cy="4815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5" name="Google Shape;445;p52"/>
          <p:cNvCxnSpPr>
            <a:stCxn id="441" idx="2"/>
            <a:endCxn id="436" idx="0"/>
          </p:cNvCxnSpPr>
          <p:nvPr/>
        </p:nvCxnSpPr>
        <p:spPr>
          <a:xfrm rot="-5400000" flipH="1">
            <a:off x="3728575" y="3919647"/>
            <a:ext cx="474300" cy="4815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6" name="Google Shape;446;p52"/>
          <p:cNvCxnSpPr>
            <a:stCxn id="432" idx="2"/>
            <a:endCxn id="441" idx="0"/>
          </p:cNvCxnSpPr>
          <p:nvPr/>
        </p:nvCxnSpPr>
        <p:spPr>
          <a:xfrm rot="5400000">
            <a:off x="4438525" y="2207115"/>
            <a:ext cx="584700" cy="20121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" name="Google Shape;447;p52"/>
          <p:cNvCxnSpPr>
            <a:stCxn id="432" idx="2"/>
            <a:endCxn id="443" idx="0"/>
          </p:cNvCxnSpPr>
          <p:nvPr/>
        </p:nvCxnSpPr>
        <p:spPr>
          <a:xfrm rot="-5400000" flipH="1">
            <a:off x="6450475" y="2207265"/>
            <a:ext cx="584700" cy="20118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Google Shape;448;p52"/>
          <p:cNvCxnSpPr>
            <a:stCxn id="432" idx="2"/>
            <a:endCxn id="442" idx="0"/>
          </p:cNvCxnSpPr>
          <p:nvPr/>
        </p:nvCxnSpPr>
        <p:spPr>
          <a:xfrm rot="-5400000" flipH="1">
            <a:off x="5444875" y="3212865"/>
            <a:ext cx="5847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49" name="Google Shape;449;p52"/>
          <p:cNvGrpSpPr/>
          <p:nvPr/>
        </p:nvGrpSpPr>
        <p:grpSpPr>
          <a:xfrm>
            <a:off x="5600697" y="2181406"/>
            <a:ext cx="273042" cy="273042"/>
            <a:chOff x="8011688" y="1423526"/>
            <a:chExt cx="924000" cy="924000"/>
          </a:xfrm>
        </p:grpSpPr>
        <p:sp>
          <p:nvSpPr>
            <p:cNvPr id="450" name="Google Shape;450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51" name="Google Shape;451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52" name="Google Shape;452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53" name="Google Shape;453;p52"/>
          <p:cNvGrpSpPr/>
          <p:nvPr/>
        </p:nvGrpSpPr>
        <p:grpSpPr>
          <a:xfrm>
            <a:off x="3588447" y="3128631"/>
            <a:ext cx="273042" cy="273042"/>
            <a:chOff x="8011688" y="1423526"/>
            <a:chExt cx="924000" cy="924000"/>
          </a:xfrm>
        </p:grpSpPr>
        <p:sp>
          <p:nvSpPr>
            <p:cNvPr id="454" name="Google Shape;454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57" name="Google Shape;457;p52"/>
          <p:cNvGrpSpPr/>
          <p:nvPr/>
        </p:nvGrpSpPr>
        <p:grpSpPr>
          <a:xfrm>
            <a:off x="5600397" y="3128619"/>
            <a:ext cx="273042" cy="273042"/>
            <a:chOff x="8011688" y="1423526"/>
            <a:chExt cx="924000" cy="924000"/>
          </a:xfrm>
        </p:grpSpPr>
        <p:sp>
          <p:nvSpPr>
            <p:cNvPr id="458" name="Google Shape;458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0" name="Google Shape;460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61" name="Google Shape;461;p52"/>
          <p:cNvGrpSpPr/>
          <p:nvPr/>
        </p:nvGrpSpPr>
        <p:grpSpPr>
          <a:xfrm>
            <a:off x="7612347" y="3128631"/>
            <a:ext cx="273042" cy="273042"/>
            <a:chOff x="8011688" y="1423526"/>
            <a:chExt cx="924000" cy="924000"/>
          </a:xfrm>
        </p:grpSpPr>
        <p:sp>
          <p:nvSpPr>
            <p:cNvPr id="462" name="Google Shape;462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3" name="Google Shape;463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65" name="Google Shape;465;p52"/>
          <p:cNvGrpSpPr/>
          <p:nvPr/>
        </p:nvGrpSpPr>
        <p:grpSpPr>
          <a:xfrm>
            <a:off x="3097840" y="4102952"/>
            <a:ext cx="273042" cy="273042"/>
            <a:chOff x="8011688" y="1423526"/>
            <a:chExt cx="924000" cy="924000"/>
          </a:xfrm>
        </p:grpSpPr>
        <p:sp>
          <p:nvSpPr>
            <p:cNvPr id="466" name="Google Shape;466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8" name="Google Shape;468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69" name="Google Shape;469;p52"/>
          <p:cNvGrpSpPr/>
          <p:nvPr/>
        </p:nvGrpSpPr>
        <p:grpSpPr>
          <a:xfrm>
            <a:off x="4070002" y="4102952"/>
            <a:ext cx="273042" cy="273042"/>
            <a:chOff x="8011688" y="1423526"/>
            <a:chExt cx="924000" cy="924000"/>
          </a:xfrm>
        </p:grpSpPr>
        <p:sp>
          <p:nvSpPr>
            <p:cNvPr id="470" name="Google Shape;470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1" name="Google Shape;471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2" name="Google Shape;472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cxnSp>
        <p:nvCxnSpPr>
          <p:cNvPr id="473" name="Google Shape;473;p52"/>
          <p:cNvCxnSpPr/>
          <p:nvPr/>
        </p:nvCxnSpPr>
        <p:spPr>
          <a:xfrm rot="5400000">
            <a:off x="5263538" y="3919622"/>
            <a:ext cx="474300" cy="481500"/>
          </a:xfrm>
          <a:prstGeom prst="bentConnector3">
            <a:avLst>
              <a:gd name="adj1" fmla="val 31583"/>
            </a:avLst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4" name="Google Shape;474;p52"/>
          <p:cNvCxnSpPr/>
          <p:nvPr/>
        </p:nvCxnSpPr>
        <p:spPr>
          <a:xfrm rot="-5400000" flipH="1">
            <a:off x="5745038" y="3919622"/>
            <a:ext cx="474300" cy="481500"/>
          </a:xfrm>
          <a:prstGeom prst="bentConnector3">
            <a:avLst>
              <a:gd name="adj1" fmla="val 31583"/>
            </a:avLst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75" name="Google Shape;475;p52"/>
          <p:cNvGrpSpPr/>
          <p:nvPr/>
        </p:nvGrpSpPr>
        <p:grpSpPr>
          <a:xfrm>
            <a:off x="5114302" y="4102927"/>
            <a:ext cx="273042" cy="273042"/>
            <a:chOff x="8011688" y="1423526"/>
            <a:chExt cx="924000" cy="924000"/>
          </a:xfrm>
        </p:grpSpPr>
        <p:sp>
          <p:nvSpPr>
            <p:cNvPr id="476" name="Google Shape;476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7" name="Google Shape;477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8" name="Google Shape;478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79" name="Google Shape;479;p52"/>
          <p:cNvGrpSpPr/>
          <p:nvPr/>
        </p:nvGrpSpPr>
        <p:grpSpPr>
          <a:xfrm>
            <a:off x="6086465" y="4102927"/>
            <a:ext cx="273042" cy="273042"/>
            <a:chOff x="8011688" y="1423526"/>
            <a:chExt cx="924000" cy="924000"/>
          </a:xfrm>
        </p:grpSpPr>
        <p:sp>
          <p:nvSpPr>
            <p:cNvPr id="480" name="Google Shape;480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1" name="Google Shape;481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2" name="Google Shape;482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cxnSp>
        <p:nvCxnSpPr>
          <p:cNvPr id="483" name="Google Shape;483;p52"/>
          <p:cNvCxnSpPr/>
          <p:nvPr/>
        </p:nvCxnSpPr>
        <p:spPr>
          <a:xfrm rot="5400000">
            <a:off x="7280000" y="3919622"/>
            <a:ext cx="474300" cy="481500"/>
          </a:xfrm>
          <a:prstGeom prst="bentConnector3">
            <a:avLst>
              <a:gd name="adj1" fmla="val 31583"/>
            </a:avLst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" name="Google Shape;484;p52"/>
          <p:cNvCxnSpPr/>
          <p:nvPr/>
        </p:nvCxnSpPr>
        <p:spPr>
          <a:xfrm rot="-5400000" flipH="1">
            <a:off x="7761500" y="3919622"/>
            <a:ext cx="474300" cy="481500"/>
          </a:xfrm>
          <a:prstGeom prst="bentConnector3">
            <a:avLst>
              <a:gd name="adj1" fmla="val 31583"/>
            </a:avLst>
          </a:prstGeom>
          <a:noFill/>
          <a:ln w="9525" cap="flat" cmpd="sng">
            <a:solidFill>
              <a:srgbClr val="B4B4B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52"/>
          <p:cNvGrpSpPr/>
          <p:nvPr/>
        </p:nvGrpSpPr>
        <p:grpSpPr>
          <a:xfrm>
            <a:off x="7130765" y="4102927"/>
            <a:ext cx="273042" cy="273042"/>
            <a:chOff x="8011688" y="1423526"/>
            <a:chExt cx="924000" cy="924000"/>
          </a:xfrm>
        </p:grpSpPr>
        <p:sp>
          <p:nvSpPr>
            <p:cNvPr id="486" name="Google Shape;486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7" name="Google Shape;487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88" name="Google Shape;488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89" name="Google Shape;489;p52"/>
          <p:cNvGrpSpPr/>
          <p:nvPr/>
        </p:nvGrpSpPr>
        <p:grpSpPr>
          <a:xfrm>
            <a:off x="8102927" y="4102927"/>
            <a:ext cx="273042" cy="273042"/>
            <a:chOff x="8011688" y="1423526"/>
            <a:chExt cx="924000" cy="924000"/>
          </a:xfrm>
        </p:grpSpPr>
        <p:sp>
          <p:nvSpPr>
            <p:cNvPr id="490" name="Google Shape;490;p52"/>
            <p:cNvSpPr/>
            <p:nvPr/>
          </p:nvSpPr>
          <p:spPr>
            <a:xfrm>
              <a:off x="8011688" y="1423526"/>
              <a:ext cx="924000" cy="924000"/>
            </a:xfrm>
            <a:prstGeom prst="ellipse">
              <a:avLst/>
            </a:prstGeom>
            <a:solidFill>
              <a:srgbClr val="BDBDBD"/>
            </a:solidFill>
            <a:ln>
              <a:noFill/>
            </a:ln>
          </p:spPr>
          <p:txBody>
            <a:bodyPr spcFirstLastPara="1" wrap="square" lIns="27000" tIns="27000" rIns="27000" bIns="27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1" name="Google Shape;491;p52"/>
            <p:cNvSpPr/>
            <p:nvPr/>
          </p:nvSpPr>
          <p:spPr>
            <a:xfrm rot="5400000">
              <a:off x="8401450" y="1736126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2" name="Google Shape;492;p52"/>
            <p:cNvSpPr/>
            <p:nvPr/>
          </p:nvSpPr>
          <p:spPr>
            <a:xfrm rot="5400000">
              <a:off x="8401450" y="1547440"/>
              <a:ext cx="144102" cy="533569"/>
            </a:xfrm>
            <a:custGeom>
              <a:avLst/>
              <a:gdLst/>
              <a:ahLst/>
              <a:cxnLst/>
              <a:rect l="l" t="t" r="r" b="b"/>
              <a:pathLst>
                <a:path w="313266" h="1159933" extrusionOk="0">
                  <a:moveTo>
                    <a:pt x="0" y="0"/>
                  </a:moveTo>
                  <a:lnTo>
                    <a:pt x="313266" y="567267"/>
                  </a:lnTo>
                  <a:lnTo>
                    <a:pt x="0" y="1159933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33350" marR="0" lvl="0" indent="-571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338325" y="875607"/>
            <a:ext cx="26025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The Problem</a:t>
            </a:r>
            <a:endParaRPr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2"/>
          </p:nvPr>
        </p:nvSpPr>
        <p:spPr>
          <a:xfrm>
            <a:off x="338325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STEP 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338325" y="2311125"/>
            <a:ext cx="2150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alant"/>
                <a:ea typeface="Halant"/>
                <a:cs typeface="Halant"/>
                <a:sym typeface="Halant"/>
              </a:rPr>
              <a:t>Remember to take time identifying the right question upfront: What are you really trying to solve?</a:t>
            </a:r>
            <a:endParaRPr>
              <a:solidFill>
                <a:schemeClr val="lt1"/>
              </a:solidFill>
              <a:latin typeface="Halant"/>
              <a:ea typeface="Halant"/>
              <a:cs typeface="Halant"/>
              <a:sym typeface="Halant"/>
            </a:endParaRPr>
          </a:p>
        </p:txBody>
      </p:sp>
      <p:cxnSp>
        <p:nvCxnSpPr>
          <p:cNvPr id="500" name="Google Shape;500;p53"/>
          <p:cNvCxnSpPr/>
          <p:nvPr/>
        </p:nvCxnSpPr>
        <p:spPr>
          <a:xfrm>
            <a:off x="338325" y="2024297"/>
            <a:ext cx="2091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01" name="Google Shape;501;p53"/>
          <p:cNvGraphicFramePr/>
          <p:nvPr>
            <p:extLst>
              <p:ext uri="{D42A27DB-BD31-4B8C-83A1-F6EECF244321}">
                <p14:modId xmlns:p14="http://schemas.microsoft.com/office/powerpoint/2010/main" val="3653712818"/>
              </p:ext>
            </p:extLst>
          </p:nvPr>
        </p:nvGraphicFramePr>
        <p:xfrm>
          <a:off x="3467550" y="445025"/>
          <a:ext cx="4855775" cy="797390"/>
        </p:xfrm>
        <a:graphic>
          <a:graphicData uri="http://schemas.openxmlformats.org/drawingml/2006/table">
            <a:tbl>
              <a:tblPr>
                <a:noFill/>
                <a:tableStyleId>{377D01E6-9B82-45A4-9E99-AB23A0F98577}</a:tableStyleId>
              </a:tblPr>
              <a:tblGrid>
                <a:gridCol w="48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Company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 err="1"/>
                        <a:t>Auctane</a:t>
                      </a:r>
                      <a:r>
                        <a:rPr lang="en-US" sz="1100" i="1" dirty="0"/>
                        <a:t> LLC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2" name="Google Shape;502;p53"/>
          <p:cNvGraphicFramePr/>
          <p:nvPr>
            <p:extLst>
              <p:ext uri="{D42A27DB-BD31-4B8C-83A1-F6EECF244321}">
                <p14:modId xmlns:p14="http://schemas.microsoft.com/office/powerpoint/2010/main" val="2917534455"/>
              </p:ext>
            </p:extLst>
          </p:nvPr>
        </p:nvGraphicFramePr>
        <p:xfrm>
          <a:off x="3467550" y="1379625"/>
          <a:ext cx="4855775" cy="1120540"/>
        </p:xfrm>
        <a:graphic>
          <a:graphicData uri="http://schemas.openxmlformats.org/drawingml/2006/table">
            <a:tbl>
              <a:tblPr>
                <a:noFill/>
                <a:tableStyleId>{377D01E6-9B82-45A4-9E99-AB23A0F98577}</a:tableStyleId>
              </a:tblPr>
              <a:tblGrid>
                <a:gridCol w="48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Situation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/>
                        <a:t>The flagship product subscription numbers grew due to COVID 19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3" name="Google Shape;503;p53"/>
          <p:cNvGraphicFramePr/>
          <p:nvPr>
            <p:extLst>
              <p:ext uri="{D42A27DB-BD31-4B8C-83A1-F6EECF244321}">
                <p14:modId xmlns:p14="http://schemas.microsoft.com/office/powerpoint/2010/main" val="1473944884"/>
              </p:ext>
            </p:extLst>
          </p:nvPr>
        </p:nvGraphicFramePr>
        <p:xfrm>
          <a:off x="3467550" y="2637375"/>
          <a:ext cx="4855775" cy="1120540"/>
        </p:xfrm>
        <a:graphic>
          <a:graphicData uri="http://schemas.openxmlformats.org/drawingml/2006/table">
            <a:tbl>
              <a:tblPr>
                <a:noFill/>
                <a:tableStyleId>{377D01E6-9B82-45A4-9E99-AB23A0F98577}</a:tableStyleId>
              </a:tblPr>
              <a:tblGrid>
                <a:gridCol w="48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Complication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/>
                        <a:t>As restrictions are lifted some subscribers are dropping off as many of them  were moving from ecommerce to brick and mortar stores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4" name="Google Shape;504;p53"/>
          <p:cNvGraphicFramePr/>
          <p:nvPr>
            <p:extLst>
              <p:ext uri="{D42A27DB-BD31-4B8C-83A1-F6EECF244321}">
                <p14:modId xmlns:p14="http://schemas.microsoft.com/office/powerpoint/2010/main" val="2787763848"/>
              </p:ext>
            </p:extLst>
          </p:nvPr>
        </p:nvGraphicFramePr>
        <p:xfrm>
          <a:off x="3467550" y="3895125"/>
          <a:ext cx="4855775" cy="1120540"/>
        </p:xfrm>
        <a:graphic>
          <a:graphicData uri="http://schemas.openxmlformats.org/drawingml/2006/table">
            <a:tbl>
              <a:tblPr>
                <a:noFill/>
                <a:tableStyleId>{377D01E6-9B82-45A4-9E99-AB23A0F98577}</a:tableStyleId>
              </a:tblPr>
              <a:tblGrid>
                <a:gridCol w="48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Critical Question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/>
                        <a:t>Should we expand to POS features to retain merchants moving into brick and mortar?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 txBox="1">
            <a:spLocks noGrp="1"/>
          </p:cNvSpPr>
          <p:nvPr>
            <p:ph type="title"/>
          </p:nvPr>
        </p:nvSpPr>
        <p:spPr>
          <a:xfrm>
            <a:off x="338325" y="875607"/>
            <a:ext cx="26025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Formulate Your Hypothesis</a:t>
            </a:r>
            <a:endParaRPr/>
          </a:p>
        </p:txBody>
      </p:sp>
      <p:sp>
        <p:nvSpPr>
          <p:cNvPr id="510" name="Google Shape;510;p54"/>
          <p:cNvSpPr txBox="1">
            <a:spLocks noGrp="1"/>
          </p:cNvSpPr>
          <p:nvPr>
            <p:ph type="subTitle" idx="2"/>
          </p:nvPr>
        </p:nvSpPr>
        <p:spPr>
          <a:xfrm>
            <a:off x="338325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STEP 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11" name="Google Shape;511;p54"/>
          <p:cNvSpPr txBox="1"/>
          <p:nvPr/>
        </p:nvSpPr>
        <p:spPr>
          <a:xfrm>
            <a:off x="338325" y="2692125"/>
            <a:ext cx="2150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alant"/>
                <a:ea typeface="Halant"/>
                <a:cs typeface="Halant"/>
                <a:sym typeface="Halant"/>
              </a:rPr>
              <a:t>Be “answer-first”: Based on your knowledge and experience, what’s your initial hypothesis? </a:t>
            </a:r>
            <a:endParaRPr>
              <a:solidFill>
                <a:schemeClr val="lt1"/>
              </a:solidFill>
              <a:latin typeface="Halant"/>
              <a:ea typeface="Halant"/>
              <a:cs typeface="Halant"/>
              <a:sym typeface="Halant"/>
            </a:endParaRPr>
          </a:p>
        </p:txBody>
      </p:sp>
      <p:cxnSp>
        <p:nvCxnSpPr>
          <p:cNvPr id="512" name="Google Shape;512;p54"/>
          <p:cNvCxnSpPr/>
          <p:nvPr/>
        </p:nvCxnSpPr>
        <p:spPr>
          <a:xfrm>
            <a:off x="338325" y="2405297"/>
            <a:ext cx="2091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13" name="Google Shape;513;p54"/>
          <p:cNvGraphicFramePr/>
          <p:nvPr>
            <p:extLst>
              <p:ext uri="{D42A27DB-BD31-4B8C-83A1-F6EECF244321}">
                <p14:modId xmlns:p14="http://schemas.microsoft.com/office/powerpoint/2010/main" val="2226450476"/>
              </p:ext>
            </p:extLst>
          </p:nvPr>
        </p:nvGraphicFramePr>
        <p:xfrm>
          <a:off x="3467550" y="965675"/>
          <a:ext cx="4855775" cy="3615990"/>
        </p:xfrm>
        <a:graphic>
          <a:graphicData uri="http://schemas.openxmlformats.org/drawingml/2006/table">
            <a:tbl>
              <a:tblPr>
                <a:noFill/>
                <a:tableStyleId>{377D01E6-9B82-45A4-9E99-AB23A0F98577}</a:tableStyleId>
              </a:tblPr>
              <a:tblGrid>
                <a:gridCol w="48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Hypothesis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/>
                        <a:t>Yes, we should expand the service by adding a point of sale feature.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/>
          <p:cNvSpPr txBox="1">
            <a:spLocks noGrp="1"/>
          </p:cNvSpPr>
          <p:nvPr>
            <p:ph type="title"/>
          </p:nvPr>
        </p:nvSpPr>
        <p:spPr>
          <a:xfrm>
            <a:off x="338325" y="875607"/>
            <a:ext cx="26025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3 Reasons</a:t>
            </a:r>
            <a:endParaRPr/>
          </a:p>
        </p:txBody>
      </p:sp>
      <p:sp>
        <p:nvSpPr>
          <p:cNvPr id="519" name="Google Shape;519;p55"/>
          <p:cNvSpPr txBox="1">
            <a:spLocks noGrp="1"/>
          </p:cNvSpPr>
          <p:nvPr>
            <p:ph type="subTitle" idx="2"/>
          </p:nvPr>
        </p:nvSpPr>
        <p:spPr>
          <a:xfrm>
            <a:off x="338325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STEP 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20" name="Google Shape;520;p55"/>
          <p:cNvSpPr txBox="1"/>
          <p:nvPr/>
        </p:nvSpPr>
        <p:spPr>
          <a:xfrm>
            <a:off x="338325" y="2692125"/>
            <a:ext cx="2150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alant"/>
                <a:ea typeface="Halant"/>
                <a:cs typeface="Halant"/>
                <a:sym typeface="Halant"/>
              </a:rPr>
              <a:t>Remember to maintain an 80/20 mindset: What are the most compelling reasons as to why your hypothesis is true?</a:t>
            </a:r>
            <a:endParaRPr>
              <a:solidFill>
                <a:schemeClr val="lt1"/>
              </a:solidFill>
              <a:latin typeface="Halant"/>
              <a:ea typeface="Halant"/>
              <a:cs typeface="Halant"/>
              <a:sym typeface="Hal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alant"/>
              <a:ea typeface="Halant"/>
              <a:cs typeface="Halant"/>
              <a:sym typeface="Halant"/>
            </a:endParaRPr>
          </a:p>
        </p:txBody>
      </p:sp>
      <p:cxnSp>
        <p:nvCxnSpPr>
          <p:cNvPr id="521" name="Google Shape;521;p55"/>
          <p:cNvCxnSpPr/>
          <p:nvPr/>
        </p:nvCxnSpPr>
        <p:spPr>
          <a:xfrm>
            <a:off x="338325" y="2405297"/>
            <a:ext cx="2091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22" name="Google Shape;522;p55"/>
          <p:cNvGraphicFramePr/>
          <p:nvPr>
            <p:extLst>
              <p:ext uri="{D42A27DB-BD31-4B8C-83A1-F6EECF244321}">
                <p14:modId xmlns:p14="http://schemas.microsoft.com/office/powerpoint/2010/main" val="1680003182"/>
              </p:ext>
            </p:extLst>
          </p:nvPr>
        </p:nvGraphicFramePr>
        <p:xfrm>
          <a:off x="3467550" y="965675"/>
          <a:ext cx="4855775" cy="3615990"/>
        </p:xfrm>
        <a:graphic>
          <a:graphicData uri="http://schemas.openxmlformats.org/drawingml/2006/table">
            <a:tbl>
              <a:tblPr>
                <a:noFill/>
                <a:tableStyleId>{377D01E6-9B82-45A4-9E99-AB23A0F98577}</a:tableStyleId>
              </a:tblPr>
              <a:tblGrid>
                <a:gridCol w="48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Reasons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/>
                        <a:t>A point of sale would allow merchants to not need to search for other solutions where they could conduct business (physical and ecommerce) from one service and therefore remain with </a:t>
                      </a:r>
                      <a:r>
                        <a:rPr lang="en-US" sz="1100" i="1" dirty="0" err="1"/>
                        <a:t>Auctane</a:t>
                      </a:r>
                      <a:r>
                        <a:rPr lang="en-US" sz="1100" i="1" dirty="0"/>
                        <a:t> LLC.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/>
          </p:nvPr>
        </p:nvSpPr>
        <p:spPr>
          <a:xfrm>
            <a:off x="338325" y="875600"/>
            <a:ext cx="24534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Data &amp; Supporting Evidence 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subTitle" idx="2"/>
          </p:nvPr>
        </p:nvSpPr>
        <p:spPr>
          <a:xfrm>
            <a:off x="338325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STEP 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29" name="Google Shape;529;p56"/>
          <p:cNvSpPr txBox="1"/>
          <p:nvPr/>
        </p:nvSpPr>
        <p:spPr>
          <a:xfrm>
            <a:off x="338325" y="2768325"/>
            <a:ext cx="2247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alant"/>
                <a:ea typeface="Halant"/>
                <a:cs typeface="Halant"/>
                <a:sym typeface="Halant"/>
              </a:rPr>
              <a:t>What data or facts can you use to (dis)prove your reasoning, and therefore your hypothesis?</a:t>
            </a:r>
            <a:endParaRPr>
              <a:solidFill>
                <a:schemeClr val="lt1"/>
              </a:solidFill>
              <a:latin typeface="Halant"/>
              <a:ea typeface="Halant"/>
              <a:cs typeface="Halant"/>
              <a:sym typeface="Hal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alant"/>
              <a:ea typeface="Halant"/>
              <a:cs typeface="Halant"/>
              <a:sym typeface="Halant"/>
            </a:endParaRPr>
          </a:p>
        </p:txBody>
      </p:sp>
      <p:cxnSp>
        <p:nvCxnSpPr>
          <p:cNvPr id="530" name="Google Shape;530;p56"/>
          <p:cNvCxnSpPr/>
          <p:nvPr/>
        </p:nvCxnSpPr>
        <p:spPr>
          <a:xfrm>
            <a:off x="338325" y="2481497"/>
            <a:ext cx="2091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31" name="Google Shape;531;p56"/>
          <p:cNvGraphicFramePr/>
          <p:nvPr>
            <p:extLst>
              <p:ext uri="{D42A27DB-BD31-4B8C-83A1-F6EECF244321}">
                <p14:modId xmlns:p14="http://schemas.microsoft.com/office/powerpoint/2010/main" val="4270523498"/>
              </p:ext>
            </p:extLst>
          </p:nvPr>
        </p:nvGraphicFramePr>
        <p:xfrm>
          <a:off x="3355350" y="965675"/>
          <a:ext cx="5448225" cy="3616000"/>
        </p:xfrm>
        <a:graphic>
          <a:graphicData uri="http://schemas.openxmlformats.org/drawingml/2006/table">
            <a:tbl>
              <a:tblPr>
                <a:noFill/>
                <a:tableStyleId>{377D01E6-9B82-45A4-9E99-AB23A0F98577}</a:tableStyleId>
              </a:tblPr>
              <a:tblGrid>
                <a:gridCol w="1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Reason 1 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Reason 2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Reason 3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/>
                        <a:t>The cost of losing a few subscribers is less than the cost of creating the POS feature.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/>
                        <a:t>Ecommerce is continuing to grow post-COVID.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/>
                        <a:t>Although some merchants are opening physical shops, many will still keep an online presence for online sales.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7"/>
          <p:cNvSpPr txBox="1">
            <a:spLocks noGrp="1"/>
          </p:cNvSpPr>
          <p:nvPr>
            <p:ph type="title"/>
          </p:nvPr>
        </p:nvSpPr>
        <p:spPr>
          <a:xfrm>
            <a:off x="338325" y="875600"/>
            <a:ext cx="23457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Next Steps</a:t>
            </a:r>
            <a:endParaRPr/>
          </a:p>
        </p:txBody>
      </p:sp>
      <p:sp>
        <p:nvSpPr>
          <p:cNvPr id="537" name="Google Shape;537;p57"/>
          <p:cNvSpPr txBox="1">
            <a:spLocks noGrp="1"/>
          </p:cNvSpPr>
          <p:nvPr>
            <p:ph type="subTitle" idx="2"/>
          </p:nvPr>
        </p:nvSpPr>
        <p:spPr>
          <a:xfrm>
            <a:off x="338325" y="352398"/>
            <a:ext cx="2562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STEP 5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8" name="Google Shape;538;p57"/>
          <p:cNvSpPr txBox="1"/>
          <p:nvPr/>
        </p:nvSpPr>
        <p:spPr>
          <a:xfrm>
            <a:off x="338325" y="2387325"/>
            <a:ext cx="2150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alant"/>
                <a:ea typeface="Halant"/>
                <a:cs typeface="Halant"/>
                <a:sym typeface="Halant"/>
              </a:rPr>
              <a:t>What are the next 2-3 actions you need to take, based on whether your hypothesis was correct?</a:t>
            </a:r>
            <a:endParaRPr>
              <a:solidFill>
                <a:schemeClr val="lt1"/>
              </a:solidFill>
              <a:latin typeface="Halant"/>
              <a:ea typeface="Halant"/>
              <a:cs typeface="Halant"/>
              <a:sym typeface="Hal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alant"/>
              <a:ea typeface="Halant"/>
              <a:cs typeface="Halant"/>
              <a:sym typeface="Halant"/>
            </a:endParaRPr>
          </a:p>
        </p:txBody>
      </p:sp>
      <p:cxnSp>
        <p:nvCxnSpPr>
          <p:cNvPr id="539" name="Google Shape;539;p57"/>
          <p:cNvCxnSpPr/>
          <p:nvPr/>
        </p:nvCxnSpPr>
        <p:spPr>
          <a:xfrm>
            <a:off x="338325" y="2100497"/>
            <a:ext cx="2091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40" name="Google Shape;540;p57"/>
          <p:cNvGraphicFramePr/>
          <p:nvPr>
            <p:extLst>
              <p:ext uri="{D42A27DB-BD31-4B8C-83A1-F6EECF244321}">
                <p14:modId xmlns:p14="http://schemas.microsoft.com/office/powerpoint/2010/main" val="2872951163"/>
              </p:ext>
            </p:extLst>
          </p:nvPr>
        </p:nvGraphicFramePr>
        <p:xfrm>
          <a:off x="3467550" y="965675"/>
          <a:ext cx="4855775" cy="3615990"/>
        </p:xfrm>
        <a:graphic>
          <a:graphicData uri="http://schemas.openxmlformats.org/drawingml/2006/table">
            <a:tbl>
              <a:tblPr>
                <a:noFill/>
                <a:tableStyleId>{377D01E6-9B82-45A4-9E99-AB23A0F98577}</a:tableStyleId>
              </a:tblPr>
              <a:tblGrid>
                <a:gridCol w="48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Next steps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500">
                <a:tc>
                  <a:txBody>
                    <a:bodyPr/>
                    <a:lstStyle/>
                    <a:p>
                      <a:pPr marL="2286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100" i="1" dirty="0"/>
                        <a:t>Continue to concentrate efforts towards online and ecommerce merchants</a:t>
                      </a:r>
                    </a:p>
                    <a:p>
                      <a:pPr marL="2286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100" i="1" dirty="0"/>
                        <a:t>Help merchants transitioning to brick and mortar stores by providing assistance to integrating into a merchant’s new point </a:t>
                      </a:r>
                      <a:r>
                        <a:rPr lang="en-US" sz="1100" i="1"/>
                        <a:t>of sales service.</a:t>
                      </a:r>
                      <a:endParaRPr sz="1100" i="1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EED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ection Brand">
  <a:themeElements>
    <a:clrScheme name="Simple Light">
      <a:dk1>
        <a:srgbClr val="0A070D"/>
      </a:dk1>
      <a:lt1>
        <a:srgbClr val="EEEDF4"/>
      </a:lt1>
      <a:dk2>
        <a:srgbClr val="FFFFFF"/>
      </a:dk2>
      <a:lt2>
        <a:srgbClr val="CACDD7"/>
      </a:lt2>
      <a:accent1>
        <a:srgbClr val="00FFB7"/>
      </a:accent1>
      <a:accent2>
        <a:srgbClr val="9901EB"/>
      </a:accent2>
      <a:accent3>
        <a:srgbClr val="F2EB00"/>
      </a:accent3>
      <a:accent4>
        <a:srgbClr val="F100D6"/>
      </a:accent4>
      <a:accent5>
        <a:srgbClr val="9FFF61"/>
      </a:accent5>
      <a:accent6>
        <a:srgbClr val="3900FF"/>
      </a:accent6>
      <a:hlink>
        <a:srgbClr val="F100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424</Words>
  <Application>Microsoft Office PowerPoint</Application>
  <PresentationFormat>On-screen Show (16:9)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Work Sans</vt:lpstr>
      <vt:lpstr>Halant</vt:lpstr>
      <vt:lpstr>Arial</vt:lpstr>
      <vt:lpstr>Halant Medium</vt:lpstr>
      <vt:lpstr>Playfair Display Medium</vt:lpstr>
      <vt:lpstr>Section Brand</vt:lpstr>
      <vt:lpstr>Problem Solving</vt:lpstr>
      <vt:lpstr>Instructions</vt:lpstr>
      <vt:lpstr>The Hypothesis Driven Model or Pyramid Structure:</vt:lpstr>
      <vt:lpstr>Identify The Problem</vt:lpstr>
      <vt:lpstr>Formulate Your Hypothesis</vt:lpstr>
      <vt:lpstr>Identify 3 Reasons</vt:lpstr>
      <vt:lpstr>Select Data &amp; Supporting Evidence </vt:lpstr>
      <vt:lpstr>Outline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</dc:title>
  <cp:lastModifiedBy>Jin Yu</cp:lastModifiedBy>
  <cp:revision>3</cp:revision>
  <dcterms:modified xsi:type="dcterms:W3CDTF">2023-03-30T06:23:14Z</dcterms:modified>
</cp:coreProperties>
</file>